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1566" r:id="rId2"/>
    <p:sldId id="1568" r:id="rId3"/>
    <p:sldId id="1579" r:id="rId4"/>
    <p:sldId id="1589" r:id="rId5"/>
    <p:sldId id="1590" r:id="rId6"/>
    <p:sldId id="1591" r:id="rId7"/>
    <p:sldId id="1592" r:id="rId8"/>
    <p:sldId id="1593" r:id="rId9"/>
    <p:sldId id="1578" r:id="rId10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CCDC"/>
    <a:srgbClr val="CCB2B9"/>
    <a:srgbClr val="F2DADA"/>
    <a:srgbClr val="000000"/>
    <a:srgbClr val="398985"/>
    <a:srgbClr val="C5A95E"/>
    <a:srgbClr val="1661A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8" autoAdjust="0"/>
    <p:restoredTop sz="94733"/>
  </p:normalViewPr>
  <p:slideViewPr>
    <p:cSldViewPr snapToGrid="0">
      <p:cViewPr varScale="1">
        <p:scale>
          <a:sx n="101" d="100"/>
          <a:sy n="101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B98862-8A1F-D444-8BDC-9017441694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769E06-B4D4-1D47-9149-5812BFE5F7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15C2121-2E49-1F46-9322-B0DEF77A26CA}" type="datetimeFigureOut">
              <a:rPr lang="en-US" smtClean="0">
                <a:latin typeface="Century Gothic" panose="020B0502020202020204" pitchFamily="34" charset="0"/>
              </a:rPr>
              <a:t>7/23/2026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F16FC-3853-AD47-AF47-3BD1D7D030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E425F4-B81E-4C4B-B9AF-9103833678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C15EAB7-83AF-CA49-A143-C775582256AD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57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1856D347-EDED-4368-A508-D890204B9D77}" type="datetimeFigureOut">
              <a:rPr lang="en-US" smtClean="0"/>
              <a:pPr/>
              <a:t>7/23/2026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F840E3F2-833F-410B-9DE1-DB6FB09B44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0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40E3F2-833F-410B-9DE1-DB6FB09B449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0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076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5137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2688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7733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endParaRPr dirty="0"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475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40E3F2-833F-410B-9DE1-DB6FB09B449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603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6473D-8A76-CA4B-B098-6E938E1EB4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7088" y="701210"/>
            <a:ext cx="10537824" cy="2727789"/>
          </a:xfrm>
        </p:spPr>
        <p:txBody>
          <a:bodyPr lIns="90000">
            <a:noAutofit/>
          </a:bodyPr>
          <a:lstStyle>
            <a:lvl1pPr marL="0" indent="0">
              <a:buFontTx/>
              <a:buNone/>
              <a:defRPr b="0" i="0"/>
            </a:lvl1pPr>
          </a:lstStyle>
          <a:p>
            <a:endParaRPr lang="en-GB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C41E15E-A53A-5F4E-A046-7CF1A6B28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088" y="6338857"/>
            <a:ext cx="3221219" cy="276999"/>
          </a:xfrm>
        </p:spPr>
        <p:txBody>
          <a:bodyPr wrap="square" lIns="90000" anchor="ctr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</a:defRPr>
            </a:lvl1pPr>
            <a:lvl2pPr marL="215969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2pPr>
            <a:lvl3pPr marL="431938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3pPr>
            <a:lvl4pPr marL="647905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4pPr>
            <a:lvl5pPr marL="863874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5pPr>
          </a:lstStyle>
          <a:p>
            <a:pPr lvl="0"/>
            <a:r>
              <a:rPr lang="en-IN" b="1" dirty="0">
                <a:solidFill>
                  <a:schemeClr val="tx1"/>
                </a:solidFill>
              </a:rPr>
              <a:t>©2023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77C446E-E61D-364C-B6E0-DE1B123E88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088" y="5756246"/>
            <a:ext cx="3221219" cy="261938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400" b="0" i="0" spc="6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15969" indent="0" algn="ctr">
              <a:buFontTx/>
              <a:buNone/>
              <a:defRPr/>
            </a:lvl2pPr>
            <a:lvl3pPr marL="431938" indent="0" algn="ctr">
              <a:buFontTx/>
              <a:buNone/>
              <a:defRPr/>
            </a:lvl3pPr>
            <a:lvl4pPr marL="647905" indent="0" algn="ctr">
              <a:buFontTx/>
              <a:buNone/>
              <a:defRPr/>
            </a:lvl4pPr>
            <a:lvl5pPr marL="863874" indent="0" algn="ctr">
              <a:buFontTx/>
              <a:buNone/>
              <a:defRPr/>
            </a:lvl5pPr>
          </a:lstStyle>
          <a:p>
            <a:pPr lvl="0"/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263B0FE-6DDE-E657-8A9F-4A5EA960C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CF55D-AE52-446C-87EB-2553E93AB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088" y="4292646"/>
            <a:ext cx="5042371" cy="1044453"/>
          </a:xfrm>
        </p:spPr>
        <p:txBody>
          <a:bodyPr vert="horz" wrap="square" lIns="90000" tIns="46800" rIns="91440" bIns="0" rtlCol="0" anchor="t" anchorCtr="0">
            <a:spAutoFit/>
          </a:bodyPr>
          <a:lstStyle>
            <a:lvl1pPr>
              <a:defRPr lang="en-US" sz="3600" b="1" i="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5E2173-4C70-30E4-7A4F-56992B9115BA}"/>
              </a:ext>
            </a:extLst>
          </p:cNvPr>
          <p:cNvSpPr/>
          <p:nvPr userDrawn="1"/>
        </p:nvSpPr>
        <p:spPr>
          <a:xfrm>
            <a:off x="11353800" y="3429000"/>
            <a:ext cx="838200" cy="3429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9390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913DA-9BD6-4EFD-9346-859702E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</p:spPr>
        <p:txBody>
          <a:bodyPr vert="horz" lIns="90000" tIns="45720" rIns="91440" bIns="45720" rtlCol="0" anchor="b">
            <a:spAutoFit/>
          </a:bodyPr>
          <a:lstStyle>
            <a:lvl1pPr>
              <a:defRPr lang="en-US" b="1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F58AFD-780B-CF45-9BAB-90411DED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A6C0AE-9331-BEAD-1CFC-DEC43025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2CAD9C-48A8-8B33-B13C-759AB16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352BDAE3-C60C-8A4C-8122-616FB8EA1F60}" type="datetime3">
              <a:rPr lang="en-IN" smtClean="0"/>
              <a:pPr/>
              <a:t>23 July 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D742C1-65A3-C30D-CC60-1D7080D7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29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863FF1A5-D8F8-4F42-98BE-5129991A67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8285" y="731967"/>
            <a:ext cx="2575431" cy="1089529"/>
          </a:xfrm>
        </p:spPr>
        <p:txBody>
          <a:bodyPr vert="horz" lIns="90000" tIns="45720" rIns="91440" bIns="45720" rtlCol="0" anchor="ctr">
            <a:spAutoFit/>
          </a:bodyPr>
          <a:lstStyle>
            <a:lvl1pPr algn="ctr">
              <a:defRPr lang="en-US" sz="3600" b="0" i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EEE9CF-FD6A-EE4A-B0F4-A316EB7E16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71495175-6964-3E45-858C-EA26FBFDF088}" type="datetime3">
              <a:rPr lang="en-IN" smtClean="0"/>
              <a:pPr/>
              <a:t>23 July 2026</a:t>
            </a:fld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48A1D5D-0E77-A84E-97A7-7CD465C6C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096A89-9D2B-F0F3-A37A-D72D9F072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560114"/>
            <a:ext cx="10515600" cy="1323439"/>
          </a:xfrm>
        </p:spPr>
        <p:txBody>
          <a:bodyPr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0E5CDB-6C2C-C777-7864-38B87D8F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 Narrow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37118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E81B2-826E-4EC6-AC0C-77EA75CBA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</p:spPr>
        <p:txBody>
          <a:bodyPr vert="horz" lIns="90000" tIns="45720" rIns="91440" bIns="45720" rtlCol="0" anchor="b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5731B-FC69-4C6D-B21B-98B965D28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70CEE-AFCA-4356-B56A-36287D04D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F6D0241E-4813-814B-AC50-CBC656DB9142}" type="datetime3">
              <a:rPr lang="en-IN" smtClean="0"/>
              <a:pPr/>
              <a:t>23 July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66D81-9627-4573-BB0F-E19391D24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 b="0" i="0" spc="0" baseline="0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D9CC8-3DAA-4C29-9304-3E8FC4FA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0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0" r:id="rId2"/>
    <p:sldLayoutId id="214748369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dirty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85000"/>
        <a:buFont typeface="Wingdings" pitchFamily="2" charset="2"/>
        <a:buChar char="§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7A0B33B-6D7C-B348-8C94-00E1C090F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088" y="4292646"/>
            <a:ext cx="8145462" cy="1044453"/>
          </a:xfrm>
        </p:spPr>
        <p:txBody>
          <a:bodyPr wrap="square" anchor="t">
            <a:spAutoFit/>
          </a:bodyPr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Integration Management Office (IMO) </a:t>
            </a:r>
            <a:b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Roles &amp; Responsibilities</a:t>
            </a:r>
          </a:p>
        </p:txBody>
      </p:sp>
      <p:pic>
        <p:nvPicPr>
          <p:cNvPr id="12" name="Picture Placeholder 11" descr="A group of people discussing work in conference room meeting">
            <a:extLst>
              <a:ext uri="{FF2B5EF4-FFF2-40B4-BE49-F238E27FC236}">
                <a16:creationId xmlns:a16="http://schemas.microsoft.com/office/drawing/2014/main" id="{ED3F64F7-6DBE-FE74-AE9C-6AF1FDFB8A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84" b="3058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5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Man presenting in meeting">
            <a:extLst>
              <a:ext uri="{FF2B5EF4-FFF2-40B4-BE49-F238E27FC236}">
                <a16:creationId xmlns:a16="http://schemas.microsoft.com/office/drawing/2014/main" id="{4A51D979-9529-C924-5D37-641F82A23E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" t="4995" r="13603"/>
          <a:stretch/>
        </p:blipFill>
        <p:spPr>
          <a:xfrm>
            <a:off x="6096002" y="1934818"/>
            <a:ext cx="6095998" cy="4923182"/>
          </a:xfrm>
          <a:custGeom>
            <a:avLst/>
            <a:gdLst>
              <a:gd name="connsiteX0" fmla="*/ 0 w 6095998"/>
              <a:gd name="connsiteY0" fmla="*/ 0 h 4923182"/>
              <a:gd name="connsiteX1" fmla="*/ 6095998 w 6095998"/>
              <a:gd name="connsiteY1" fmla="*/ 0 h 4923182"/>
              <a:gd name="connsiteX2" fmla="*/ 6095998 w 6095998"/>
              <a:gd name="connsiteY2" fmla="*/ 4923182 h 4923182"/>
              <a:gd name="connsiteX3" fmla="*/ 0 w 6095998"/>
              <a:gd name="connsiteY3" fmla="*/ 4923182 h 49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5998" h="4923182">
                <a:moveTo>
                  <a:pt x="0" y="0"/>
                </a:moveTo>
                <a:lnTo>
                  <a:pt x="6095998" y="0"/>
                </a:lnTo>
                <a:lnTo>
                  <a:pt x="6095998" y="4923182"/>
                </a:lnTo>
                <a:lnTo>
                  <a:pt x="0" y="4923182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6DF767-8C9E-D06D-B1A0-2B64CEF0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IMO</a:t>
            </a:r>
            <a:r>
              <a:rPr lang="en-I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8BB78D-F1CD-BB1E-B600-EE679B3A1B95}"/>
              </a:ext>
            </a:extLst>
          </p:cNvPr>
          <p:cNvSpPr/>
          <p:nvPr/>
        </p:nvSpPr>
        <p:spPr>
          <a:xfrm>
            <a:off x="0" y="1934817"/>
            <a:ext cx="6096000" cy="492318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3AEA29-ECAB-95F6-C011-288C82450DFD}"/>
              </a:ext>
            </a:extLst>
          </p:cNvPr>
          <p:cNvSpPr/>
          <p:nvPr/>
        </p:nvSpPr>
        <p:spPr>
          <a:xfrm>
            <a:off x="838200" y="2441832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328193-2D5E-79E6-0A22-65DFA92F6FA8}"/>
              </a:ext>
            </a:extLst>
          </p:cNvPr>
          <p:cNvSpPr/>
          <p:nvPr/>
        </p:nvSpPr>
        <p:spPr>
          <a:xfrm>
            <a:off x="838200" y="3117984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686BAD6-5289-3D2A-208D-9BF8CD0C77F5}"/>
              </a:ext>
            </a:extLst>
          </p:cNvPr>
          <p:cNvSpPr/>
          <p:nvPr/>
        </p:nvSpPr>
        <p:spPr>
          <a:xfrm>
            <a:off x="838200" y="3794136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B4C0A4-B62A-1D2A-5482-8710AAC6C8A2}"/>
              </a:ext>
            </a:extLst>
          </p:cNvPr>
          <p:cNvSpPr/>
          <p:nvPr/>
        </p:nvSpPr>
        <p:spPr>
          <a:xfrm>
            <a:off x="838200" y="4470288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226AFF-D340-4ACB-7885-925B5C735E49}"/>
              </a:ext>
            </a:extLst>
          </p:cNvPr>
          <p:cNvSpPr/>
          <p:nvPr/>
        </p:nvSpPr>
        <p:spPr>
          <a:xfrm>
            <a:off x="838200" y="5146440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754594-1DCE-F3BC-038A-A79E258DF43F}"/>
              </a:ext>
            </a:extLst>
          </p:cNvPr>
          <p:cNvSpPr/>
          <p:nvPr/>
        </p:nvSpPr>
        <p:spPr>
          <a:xfrm>
            <a:off x="838200" y="5822590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67E7232C-6675-DBF2-7F1F-32E64583086F}"/>
              </a:ext>
            </a:extLst>
          </p:cNvPr>
          <p:cNvSpPr txBox="1">
            <a:spLocks/>
          </p:cNvSpPr>
          <p:nvPr/>
        </p:nvSpPr>
        <p:spPr>
          <a:xfrm>
            <a:off x="1731687" y="2606881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Leader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0F1D917-8D5B-BDFB-9031-D0EFC4C7C3A3}"/>
              </a:ext>
            </a:extLst>
          </p:cNvPr>
          <p:cNvSpPr txBox="1">
            <a:spLocks/>
          </p:cNvSpPr>
          <p:nvPr/>
        </p:nvSpPr>
        <p:spPr>
          <a:xfrm>
            <a:off x="1731687" y="3283033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Business Leads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2FAB918-4712-91F5-7AA7-4AC020D9058F}"/>
              </a:ext>
            </a:extLst>
          </p:cNvPr>
          <p:cNvSpPr txBox="1">
            <a:spLocks/>
          </p:cNvSpPr>
          <p:nvPr/>
        </p:nvSpPr>
        <p:spPr>
          <a:xfrm>
            <a:off x="1731687" y="3959186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Finance/Synergy/Communications Leads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F6F8D49-5540-20DC-BFBD-74A6CF72B3F4}"/>
              </a:ext>
            </a:extLst>
          </p:cNvPr>
          <p:cNvSpPr txBox="1">
            <a:spLocks/>
          </p:cNvSpPr>
          <p:nvPr/>
        </p:nvSpPr>
        <p:spPr>
          <a:xfrm>
            <a:off x="1731687" y="4635337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Technology Lead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5FF8764-72FA-CA17-AF18-B7A3DD50EA36}"/>
              </a:ext>
            </a:extLst>
          </p:cNvPr>
          <p:cNvSpPr txBox="1">
            <a:spLocks/>
          </p:cNvSpPr>
          <p:nvPr/>
        </p:nvSpPr>
        <p:spPr>
          <a:xfrm>
            <a:off x="1731687" y="5311489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Program Manager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27225F0-2DD8-BF40-87C9-2ACD9118072B}"/>
              </a:ext>
            </a:extLst>
          </p:cNvPr>
          <p:cNvSpPr txBox="1">
            <a:spLocks/>
          </p:cNvSpPr>
          <p:nvPr/>
        </p:nvSpPr>
        <p:spPr>
          <a:xfrm>
            <a:off x="1731687" y="5987639"/>
            <a:ext cx="3516174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Communications Lead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ED2BBD-EB83-8DC4-F81E-D47D85347458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bg1"/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27340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17A45A79-3875-FB73-161F-6DF92BEAD42A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272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Overall accountability for successful delivery of the integration program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301892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E00DAE-E647-B241-9036-1A059BB898AE}"/>
              </a:ext>
            </a:extLst>
          </p:cNvPr>
          <p:cNvCxnSpPr>
            <a:cxnSpLocks/>
          </p:cNvCxnSpPr>
          <p:nvPr/>
        </p:nvCxnSpPr>
        <p:spPr>
          <a:xfrm>
            <a:off x="1258956" y="3931661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671366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661D61-8A66-4497-62B2-BBA850DB115C}"/>
              </a:ext>
            </a:extLst>
          </p:cNvPr>
          <p:cNvCxnSpPr>
            <a:cxnSpLocks/>
          </p:cNvCxnSpPr>
          <p:nvPr/>
        </p:nvCxnSpPr>
        <p:spPr>
          <a:xfrm>
            <a:off x="1258956" y="4562187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CF3E06-0915-5FCD-8E25-28056C25AE2C}"/>
              </a:ext>
            </a:extLst>
          </p:cNvPr>
          <p:cNvCxnSpPr>
            <a:cxnSpLocks/>
          </p:cNvCxnSpPr>
          <p:nvPr/>
        </p:nvCxnSpPr>
        <p:spPr>
          <a:xfrm>
            <a:off x="1258956" y="5192713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2639D23-7C55-506A-C3E0-D0B17AFFE0F9}"/>
              </a:ext>
            </a:extLst>
          </p:cNvPr>
          <p:cNvCxnSpPr>
            <a:cxnSpLocks/>
          </p:cNvCxnSpPr>
          <p:nvPr/>
        </p:nvCxnSpPr>
        <p:spPr>
          <a:xfrm>
            <a:off x="1258956" y="5786926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2740029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Accountable for benefits/synergy plan &amp; realization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370555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Owns the Integration Strategy and approach on behalf of the Steering Committee and Decision Executive(s)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78ED0A97-8A60-E000-94C2-8DF4AF433FB3}"/>
              </a:ext>
            </a:extLst>
          </p:cNvPr>
          <p:cNvSpPr txBox="1">
            <a:spLocks/>
          </p:cNvSpPr>
          <p:nvPr/>
        </p:nvSpPr>
        <p:spPr>
          <a:xfrm>
            <a:off x="1258956" y="4000324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Directs IMO activities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84A69B99-9941-5FAB-EC95-844039727306}"/>
              </a:ext>
            </a:extLst>
          </p:cNvPr>
          <p:cNvSpPr txBox="1">
            <a:spLocks/>
          </p:cNvSpPr>
          <p:nvPr/>
        </p:nvSpPr>
        <p:spPr>
          <a:xfrm>
            <a:off x="1258956" y="4630850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Sets pace of integration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D5E785A-7F26-499C-5563-9C4F171015B4}"/>
              </a:ext>
            </a:extLst>
          </p:cNvPr>
          <p:cNvSpPr txBox="1">
            <a:spLocks/>
          </p:cNvSpPr>
          <p:nvPr/>
        </p:nvSpPr>
        <p:spPr>
          <a:xfrm>
            <a:off x="1258956" y="5261376"/>
            <a:ext cx="5003305" cy="456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Represents the IMO and integration program to the Steering Committee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FFDC6BD4-FD4C-7FA4-78F7-65035DE731A3}"/>
              </a:ext>
            </a:extLst>
          </p:cNvPr>
          <p:cNvSpPr txBox="1">
            <a:spLocks/>
          </p:cNvSpPr>
          <p:nvPr/>
        </p:nvSpPr>
        <p:spPr>
          <a:xfrm>
            <a:off x="1258956" y="5855591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Serves as Integration Advisor to Steering Committee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1030633"/>
            <a:ext cx="10094843" cy="592137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Leader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986206" y="1796653"/>
            <a:ext cx="3240000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986206" y="2209869"/>
            <a:ext cx="3240000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Executives</a:t>
            </a:r>
            <a:endParaRPr lang="en-GB" sz="1300" dirty="0"/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986206" y="2618733"/>
            <a:ext cx="3240000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986206" y="3031949"/>
            <a:ext cx="3240000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Executive(s)/</a:t>
            </a:r>
            <a:br>
              <a:rPr lang="en-US" sz="1300" b="0" i="0" u="none" strike="noStrike" cap="none" dirty="0"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Steering Committee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3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F434EC5-CA53-9D12-AFED-F6C5908FBA04}"/>
              </a:ext>
            </a:extLst>
          </p:cNvPr>
          <p:cNvSpPr/>
          <p:nvPr/>
        </p:nvSpPr>
        <p:spPr>
          <a:xfrm>
            <a:off x="7986206" y="3830879"/>
            <a:ext cx="3240000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F9EEB21-6919-AA1C-0A90-F1944C141CF7}"/>
              </a:ext>
            </a:extLst>
          </p:cNvPr>
          <p:cNvSpPr txBox="1">
            <a:spLocks/>
          </p:cNvSpPr>
          <p:nvPr/>
        </p:nvSpPr>
        <p:spPr>
          <a:xfrm>
            <a:off x="7986206" y="4244095"/>
            <a:ext cx="3240000" cy="10926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Executive(s)</a:t>
            </a:r>
            <a:br>
              <a:rPr lang="en-US" sz="1300" b="0" i="0" u="none" strike="noStrike" cap="none" dirty="0"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Operating Partners</a:t>
            </a:r>
            <a:br>
              <a:rPr lang="en-US" sz="1300" b="0" i="0" u="none" strike="noStrike" cap="none" dirty="0"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Finance Lead</a:t>
            </a:r>
            <a:br>
              <a:rPr lang="en-US" sz="1300" b="0" i="0" u="none" strike="noStrike" cap="none" dirty="0"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986206" y="5443135"/>
            <a:ext cx="3240000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413E17A-E2EA-F029-2AAB-DD77D37E4A49}"/>
              </a:ext>
            </a:extLst>
          </p:cNvPr>
          <p:cNvSpPr txBox="1">
            <a:spLocks/>
          </p:cNvSpPr>
          <p:nvPr/>
        </p:nvSpPr>
        <p:spPr>
          <a:xfrm>
            <a:off x="7986206" y="5856348"/>
            <a:ext cx="3240000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55D8405-BF35-7B0C-93FF-9DBAFEFC3B8E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5389918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A8461991-405D-1CA5-57E9-47056B243B9E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5FA67-1E2C-2B35-2DA7-7166C27DF7DC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0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1030633"/>
            <a:ext cx="10094843" cy="592137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Business Leads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858613" y="179665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 (INTEGRATION)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858613" y="2209869"/>
            <a:ext cx="3495186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Executive(s)</a:t>
            </a:r>
            <a:endParaRPr lang="en-GB" sz="1300" dirty="0"/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858613" y="261873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858613" y="3031949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Leader/Steering Committee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dirty="0"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3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F434EC5-CA53-9D12-AFED-F6C5908FBA04}"/>
              </a:ext>
            </a:extLst>
          </p:cNvPr>
          <p:cNvSpPr/>
          <p:nvPr/>
        </p:nvSpPr>
        <p:spPr>
          <a:xfrm>
            <a:off x="7858613" y="383087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F9EEB21-6919-AA1C-0A90-F1944C141CF7}"/>
              </a:ext>
            </a:extLst>
          </p:cNvPr>
          <p:cNvSpPr txBox="1">
            <a:spLocks/>
          </p:cNvSpPr>
          <p:nvPr/>
        </p:nvSpPr>
        <p:spPr>
          <a:xfrm>
            <a:off x="7858613" y="4244095"/>
            <a:ext cx="3495186" cy="10926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Function Workstream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IMO Finance Lead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Operating Partner(s)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858613" y="5443135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413E17A-E2EA-F029-2AAB-DD77D37E4A49}"/>
              </a:ext>
            </a:extLst>
          </p:cNvPr>
          <p:cNvSpPr txBox="1">
            <a:spLocks/>
          </p:cNvSpPr>
          <p:nvPr/>
        </p:nvSpPr>
        <p:spPr>
          <a:xfrm>
            <a:off x="7858613" y="5856348"/>
            <a:ext cx="3495186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Workstream Leads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51513A8-DEF2-E3C3-B6F2-46C57C19C9D8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55D8405-BF35-7B0C-93FF-9DBAFEFC3B8E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5389918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1300" dirty="0"/>
              <a:t>Accountable for managing/maintaining benefits synergy realization plan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158999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E00DAE-E647-B241-9036-1A059BB898AE}"/>
              </a:ext>
            </a:extLst>
          </p:cNvPr>
          <p:cNvCxnSpPr>
            <a:cxnSpLocks/>
          </p:cNvCxnSpPr>
          <p:nvPr/>
        </p:nvCxnSpPr>
        <p:spPr>
          <a:xfrm>
            <a:off x="1258956" y="3694263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623735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661D61-8A66-4497-62B2-BBA850DB115C}"/>
              </a:ext>
            </a:extLst>
          </p:cNvPr>
          <p:cNvCxnSpPr>
            <a:cxnSpLocks/>
          </p:cNvCxnSpPr>
          <p:nvPr/>
        </p:nvCxnSpPr>
        <p:spPr>
          <a:xfrm>
            <a:off x="1258956" y="4228770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CF3E06-0915-5FCD-8E25-28056C25AE2C}"/>
              </a:ext>
            </a:extLst>
          </p:cNvPr>
          <p:cNvCxnSpPr>
            <a:cxnSpLocks/>
          </p:cNvCxnSpPr>
          <p:nvPr/>
        </p:nvCxnSpPr>
        <p:spPr>
          <a:xfrm>
            <a:off x="1258956" y="4764034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2639D23-7C55-506A-C3E0-D0B17AFFE0F9}"/>
              </a:ext>
            </a:extLst>
          </p:cNvPr>
          <p:cNvCxnSpPr>
            <a:cxnSpLocks/>
          </p:cNvCxnSpPr>
          <p:nvPr/>
        </p:nvCxnSpPr>
        <p:spPr>
          <a:xfrm>
            <a:off x="1258956" y="529929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2745173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Serve as integration Co-Architects 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280437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Execute the integration for their respective businesses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78ED0A97-8A60-E000-94C2-8DF4AF433FB3}"/>
              </a:ext>
            </a:extLst>
          </p:cNvPr>
          <p:cNvSpPr txBox="1">
            <a:spLocks/>
          </p:cNvSpPr>
          <p:nvPr/>
        </p:nvSpPr>
        <p:spPr>
          <a:xfrm>
            <a:off x="1258956" y="3715295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Ensure business and customer impacts are negated/</a:t>
            </a:r>
            <a:br>
              <a:rPr lang="en-GB" sz="1300" dirty="0"/>
            </a:br>
            <a:r>
              <a:rPr lang="en-GB" sz="1300" dirty="0"/>
              <a:t>minimized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84A69B99-9941-5FAB-EC95-844039727306}"/>
              </a:ext>
            </a:extLst>
          </p:cNvPr>
          <p:cNvSpPr txBox="1">
            <a:spLocks/>
          </p:cNvSpPr>
          <p:nvPr/>
        </p:nvSpPr>
        <p:spPr>
          <a:xfrm>
            <a:off x="1258956" y="4350208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Responsible for providing/ensuring resource commitments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D5E785A-7F26-499C-5563-9C4F171015B4}"/>
              </a:ext>
            </a:extLst>
          </p:cNvPr>
          <p:cNvSpPr txBox="1">
            <a:spLocks/>
          </p:cNvSpPr>
          <p:nvPr/>
        </p:nvSpPr>
        <p:spPr>
          <a:xfrm>
            <a:off x="1258956" y="4885472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Resolve resource and delivery issues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FFDC6BD4-FD4C-7FA4-78F7-65035DE731A3}"/>
              </a:ext>
            </a:extLst>
          </p:cNvPr>
          <p:cNvSpPr txBox="1">
            <a:spLocks/>
          </p:cNvSpPr>
          <p:nvPr/>
        </p:nvSpPr>
        <p:spPr>
          <a:xfrm>
            <a:off x="1258956" y="5420736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Act as integration strategy/plan champions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88CFD7-8AB7-6B7A-E5E9-FBCA440ACA27}"/>
              </a:ext>
            </a:extLst>
          </p:cNvPr>
          <p:cNvCxnSpPr>
            <a:cxnSpLocks/>
          </p:cNvCxnSpPr>
          <p:nvPr/>
        </p:nvCxnSpPr>
        <p:spPr>
          <a:xfrm>
            <a:off x="1258956" y="5834562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F5228A-EA90-AE1B-2091-05F8291B201F}"/>
              </a:ext>
            </a:extLst>
          </p:cNvPr>
          <p:cNvSpPr txBox="1">
            <a:spLocks/>
          </p:cNvSpPr>
          <p:nvPr/>
        </p:nvSpPr>
        <p:spPr>
          <a:xfrm>
            <a:off x="1258956" y="5955997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Serve as decision representatives for respective businesses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ECF386-F511-DAA1-35DC-A1C0CC044231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04664-975D-9BCC-699F-66078154A1A9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169468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CCE0D-957B-3040-EB58-792C4FC9330F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0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533241"/>
            <a:ext cx="10094843" cy="1089529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Finance &amp;</a:t>
            </a:r>
            <a:br>
              <a:rPr lang="en-GB" dirty="0"/>
            </a:br>
            <a:r>
              <a:rPr lang="en-GB" dirty="0"/>
              <a:t>Communications Leads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858613" y="179665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 (INTEGRATION)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858613" y="2209869"/>
            <a:ext cx="3495186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</a:t>
            </a:r>
            <a:endParaRPr lang="en-GB" sz="1300" dirty="0"/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858613" y="261873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858613" y="3031949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</a:t>
            </a:r>
            <a:br>
              <a:rPr lang="en-US" sz="1300" b="0" i="0" u="none" strike="noStrike" cap="none" dirty="0">
                <a:ea typeface="Calibri"/>
                <a:cs typeface="Calibri"/>
                <a:sym typeface="Calibri"/>
              </a:rPr>
            </a:b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CFO/Operating Partner(s)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cs typeface="Calibri"/>
                <a:sym typeface="Calibri"/>
              </a:rPr>
              <a:t>IMO Business Leads</a:t>
            </a:r>
            <a:endParaRPr lang="en-GB" sz="13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F434EC5-CA53-9D12-AFED-F6C5908FBA04}"/>
              </a:ext>
            </a:extLst>
          </p:cNvPr>
          <p:cNvSpPr/>
          <p:nvPr/>
        </p:nvSpPr>
        <p:spPr>
          <a:xfrm>
            <a:off x="7858613" y="383087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F9EEB21-6919-AA1C-0A90-F1944C141CF7}"/>
              </a:ext>
            </a:extLst>
          </p:cNvPr>
          <p:cNvSpPr txBox="1">
            <a:spLocks/>
          </p:cNvSpPr>
          <p:nvPr/>
        </p:nvSpPr>
        <p:spPr>
          <a:xfrm>
            <a:off x="7858613" y="4244095"/>
            <a:ext cx="3495186" cy="10926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CFO/Operating Partner(</a:t>
            </a:r>
            <a:r>
              <a:rPr lang="en-US" sz="1300" dirty="0">
                <a:ea typeface="Calibri"/>
                <a:cs typeface="Calibri"/>
                <a:sym typeface="Calibri"/>
              </a:rPr>
              <a:t>s)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IMO Communications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dirty="0">
              <a:ea typeface="Calibri"/>
              <a:cs typeface="Calibri"/>
              <a:sym typeface="Calibri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858613" y="5396955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413E17A-E2EA-F029-2AAB-DD77D37E4A49}"/>
              </a:ext>
            </a:extLst>
          </p:cNvPr>
          <p:cNvSpPr txBox="1">
            <a:spLocks/>
          </p:cNvSpPr>
          <p:nvPr/>
        </p:nvSpPr>
        <p:spPr>
          <a:xfrm>
            <a:off x="7858613" y="5810168"/>
            <a:ext cx="3495186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Workstream Leads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75D91A-0A8A-AF73-4587-A8177E15E521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3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55D8405-BF35-7B0C-93FF-9DBAFEFC3B8E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5343738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Accountable for Integration/IMO budget, financials and reporting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35403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E00DAE-E647-B241-9036-1A059BB898AE}"/>
              </a:ext>
            </a:extLst>
          </p:cNvPr>
          <p:cNvCxnSpPr>
            <a:cxnSpLocks/>
          </p:cNvCxnSpPr>
          <p:nvPr/>
        </p:nvCxnSpPr>
        <p:spPr>
          <a:xfrm>
            <a:off x="1258956" y="401932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68874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661D61-8A66-4497-62B2-BBA850DB115C}"/>
              </a:ext>
            </a:extLst>
          </p:cNvPr>
          <p:cNvCxnSpPr>
            <a:cxnSpLocks/>
          </p:cNvCxnSpPr>
          <p:nvPr/>
        </p:nvCxnSpPr>
        <p:spPr>
          <a:xfrm>
            <a:off x="1258956" y="468461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CF3E06-0915-5FCD-8E25-28056C25AE2C}"/>
              </a:ext>
            </a:extLst>
          </p:cNvPr>
          <p:cNvCxnSpPr>
            <a:cxnSpLocks/>
          </p:cNvCxnSpPr>
          <p:nvPr/>
        </p:nvCxnSpPr>
        <p:spPr>
          <a:xfrm>
            <a:off x="1258956" y="5349905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2774793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Develops/manages/maintains organizational change processes and activities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440083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Develops/manages/maintains IMO communications processes and activities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78ED0A97-8A60-E000-94C2-8DF4AF433FB3}"/>
              </a:ext>
            </a:extLst>
          </p:cNvPr>
          <p:cNvSpPr txBox="1">
            <a:spLocks/>
          </p:cNvSpPr>
          <p:nvPr/>
        </p:nvSpPr>
        <p:spPr>
          <a:xfrm>
            <a:off x="1258956" y="4205779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Synergy &amp; communication plan champions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84A69B99-9941-5FAB-EC95-844039727306}"/>
              </a:ext>
            </a:extLst>
          </p:cNvPr>
          <p:cNvSpPr txBox="1">
            <a:spLocks/>
          </p:cNvSpPr>
          <p:nvPr/>
        </p:nvSpPr>
        <p:spPr>
          <a:xfrm>
            <a:off x="1258956" y="4770663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Overall responsibility to ensure program quality and compliance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D5E785A-7F26-499C-5563-9C4F171015B4}"/>
              </a:ext>
            </a:extLst>
          </p:cNvPr>
          <p:cNvSpPr txBox="1">
            <a:spLocks/>
          </p:cNvSpPr>
          <p:nvPr/>
        </p:nvSpPr>
        <p:spPr>
          <a:xfrm>
            <a:off x="1258956" y="5496473"/>
            <a:ext cx="5003305" cy="6924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300" dirty="0"/>
              <a:t>Ensures integration program strategy, approach, and outcomes are in congruence with overall organizational transformation strategy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28F9A-946B-4039-436D-E8BA8213947A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231388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CCE0D-957B-3040-EB58-792C4FC9330F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0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1031839"/>
            <a:ext cx="10094843" cy="590931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Technology Lead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858613" y="179665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 (INTEGRATION)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858613" y="2209869"/>
            <a:ext cx="3495186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Decision Executive(s)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858613" y="261873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858613" y="3031949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Steering Committee</a:t>
            </a:r>
            <a:endParaRPr lang="en-GB" sz="13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F434EC5-CA53-9D12-AFED-F6C5908FBA04}"/>
              </a:ext>
            </a:extLst>
          </p:cNvPr>
          <p:cNvSpPr/>
          <p:nvPr/>
        </p:nvSpPr>
        <p:spPr>
          <a:xfrm>
            <a:off x="7858613" y="383087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F9EEB21-6919-AA1C-0A90-F1944C141CF7}"/>
              </a:ext>
            </a:extLst>
          </p:cNvPr>
          <p:cNvSpPr txBox="1">
            <a:spLocks/>
          </p:cNvSpPr>
          <p:nvPr/>
        </p:nvSpPr>
        <p:spPr>
          <a:xfrm>
            <a:off x="7858613" y="4244095"/>
            <a:ext cx="3495186" cy="10926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858613" y="4962848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413E17A-E2EA-F029-2AAB-DD77D37E4A49}"/>
              </a:ext>
            </a:extLst>
          </p:cNvPr>
          <p:cNvSpPr txBox="1">
            <a:spLocks/>
          </p:cNvSpPr>
          <p:nvPr/>
        </p:nvSpPr>
        <p:spPr>
          <a:xfrm>
            <a:off x="7858613" y="5376061"/>
            <a:ext cx="3495186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Workstream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Integration Program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75D91A-0A8A-AF73-4587-A8177E15E521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55D8405-BF35-7B0C-93FF-9DBAFEFC3B8E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4909631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 overall technology integration strategy, plan and recommendations</a:t>
            </a:r>
            <a:endParaRPr lang="en-US" sz="13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35403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E00DAE-E647-B241-9036-1A059BB898AE}"/>
              </a:ext>
            </a:extLst>
          </p:cNvPr>
          <p:cNvCxnSpPr>
            <a:cxnSpLocks/>
          </p:cNvCxnSpPr>
          <p:nvPr/>
        </p:nvCxnSpPr>
        <p:spPr>
          <a:xfrm>
            <a:off x="1258956" y="401932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68874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2875199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for/owns all IT/product tools and processes</a:t>
            </a:r>
            <a:endParaRPr lang="en-US" sz="1300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440083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 all integrated business process automation/tools </a:t>
            </a:r>
            <a:endParaRPr lang="en-US" sz="1300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78ED0A97-8A60-E000-94C2-8DF4AF433FB3}"/>
              </a:ext>
            </a:extLst>
          </p:cNvPr>
          <p:cNvSpPr txBox="1">
            <a:spLocks/>
          </p:cNvSpPr>
          <p:nvPr/>
        </p:nvSpPr>
        <p:spPr>
          <a:xfrm>
            <a:off x="1258956" y="4205779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spcAft>
                <a:spcPts val="0"/>
              </a:spcAft>
              <a:buSzPts val="1600"/>
              <a:buNone/>
            </a:pPr>
            <a:r>
              <a:rPr lang="en-US" sz="1300" dirty="0">
                <a:sym typeface="Calibri"/>
              </a:rPr>
              <a:t>Serves as Head of Technology security and compliance </a:t>
            </a:r>
            <a:endParaRPr lang="en-US" sz="13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D3042E-E228-6DD3-D189-A30A81978B59}"/>
              </a:ext>
            </a:extLst>
          </p:cNvPr>
          <p:cNvCxnSpPr>
            <a:cxnSpLocks/>
          </p:cNvCxnSpPr>
          <p:nvPr/>
        </p:nvCxnSpPr>
        <p:spPr>
          <a:xfrm>
            <a:off x="1258956" y="467042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A60F746-425B-4F83-C96B-7E53446933ED}"/>
              </a:ext>
            </a:extLst>
          </p:cNvPr>
          <p:cNvSpPr txBox="1">
            <a:spLocks/>
          </p:cNvSpPr>
          <p:nvPr/>
        </p:nvSpPr>
        <p:spPr>
          <a:xfrm>
            <a:off x="1258956" y="4756852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Ensures delivery of all technology related/enabled workstreams</a:t>
            </a:r>
            <a:endParaRPr lang="en-US" sz="1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8C854D-09B8-7902-B0D2-7B977769266F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2524274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0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1030633"/>
            <a:ext cx="10094843" cy="592137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Program Manager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858613" y="179665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 (INTEGRATION)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858613" y="2209869"/>
            <a:ext cx="3495186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858613" y="261873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858613" y="3031949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Finance Lead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300" dirty="0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CF434EC5-CA53-9D12-AFED-F6C5908FBA04}"/>
              </a:ext>
            </a:extLst>
          </p:cNvPr>
          <p:cNvSpPr/>
          <p:nvPr/>
        </p:nvSpPr>
        <p:spPr>
          <a:xfrm>
            <a:off x="7858613" y="383087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F9EEB21-6919-AA1C-0A90-F1944C141CF7}"/>
              </a:ext>
            </a:extLst>
          </p:cNvPr>
          <p:cNvSpPr txBox="1">
            <a:spLocks/>
          </p:cNvSpPr>
          <p:nvPr/>
        </p:nvSpPr>
        <p:spPr>
          <a:xfrm>
            <a:off x="7858613" y="4244095"/>
            <a:ext cx="3495186" cy="10926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/>
                <a:sym typeface="Calibri"/>
              </a:rPr>
              <a:t>IMO Finance Lead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dirty="0"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300" dirty="0">
              <a:cs typeface="Calibri"/>
              <a:sym typeface="Calibri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300" dirty="0"/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858613" y="5092156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51513A8-DEF2-E3C3-B6F2-46C57C19C9D8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55D8405-BF35-7B0C-93FF-9DBAFEFC3B8E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5038939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 creating and maintaining overall integrated plan</a:t>
            </a:r>
            <a:endParaRPr lang="en-US" sz="13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158999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E00DAE-E647-B241-9036-1A059BB898AE}"/>
              </a:ext>
            </a:extLst>
          </p:cNvPr>
          <p:cNvCxnSpPr>
            <a:cxnSpLocks/>
          </p:cNvCxnSpPr>
          <p:nvPr/>
        </p:nvCxnSpPr>
        <p:spPr>
          <a:xfrm>
            <a:off x="1258956" y="3694263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623735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661D61-8A66-4497-62B2-BBA850DB115C}"/>
              </a:ext>
            </a:extLst>
          </p:cNvPr>
          <p:cNvCxnSpPr>
            <a:cxnSpLocks/>
          </p:cNvCxnSpPr>
          <p:nvPr/>
        </p:nvCxnSpPr>
        <p:spPr>
          <a:xfrm>
            <a:off x="1258956" y="4228770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CF3E06-0915-5FCD-8E25-28056C25AE2C}"/>
              </a:ext>
            </a:extLst>
          </p:cNvPr>
          <p:cNvCxnSpPr>
            <a:cxnSpLocks/>
          </p:cNvCxnSpPr>
          <p:nvPr/>
        </p:nvCxnSpPr>
        <p:spPr>
          <a:xfrm>
            <a:off x="1258956" y="4764034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2639D23-7C55-506A-C3E0-D0B17AFFE0F9}"/>
              </a:ext>
            </a:extLst>
          </p:cNvPr>
          <p:cNvCxnSpPr>
            <a:cxnSpLocks/>
          </p:cNvCxnSpPr>
          <p:nvPr/>
        </p:nvCxnSpPr>
        <p:spPr>
          <a:xfrm>
            <a:off x="1258956" y="5299298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2645146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for/owns all IMO project/program supporting/</a:t>
            </a:r>
            <a:br>
              <a:rPr lang="en-US" sz="1300" dirty="0">
                <a:sym typeface="Calibri"/>
              </a:rPr>
            </a:br>
            <a:r>
              <a:rPr lang="en-US" sz="1300" dirty="0">
                <a:sym typeface="Calibri"/>
              </a:rPr>
              <a:t>enabling processes (scope, schedule, risk, cost, etc.)</a:t>
            </a:r>
            <a:endParaRPr lang="en-US" sz="1300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280437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 program/project status reporting</a:t>
            </a:r>
            <a:endParaRPr lang="en-US" sz="1300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78ED0A97-8A60-E000-94C2-8DF4AF433FB3}"/>
              </a:ext>
            </a:extLst>
          </p:cNvPr>
          <p:cNvSpPr txBox="1">
            <a:spLocks/>
          </p:cNvSpPr>
          <p:nvPr/>
        </p:nvSpPr>
        <p:spPr>
          <a:xfrm>
            <a:off x="1258956" y="3715295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Leads IMO regular team meetings, stand-ups, ensures IMO internal delivery to plan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84A69B99-9941-5FAB-EC95-844039727306}"/>
              </a:ext>
            </a:extLst>
          </p:cNvPr>
          <p:cNvSpPr txBox="1">
            <a:spLocks/>
          </p:cNvSpPr>
          <p:nvPr/>
        </p:nvSpPr>
        <p:spPr>
          <a:xfrm>
            <a:off x="1258956" y="4350208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Accountable for/owns risk/issues and decisions register(s)</a:t>
            </a:r>
            <a:endParaRPr lang="en-US" sz="1300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D5E785A-7F26-499C-5563-9C4F171015B4}"/>
              </a:ext>
            </a:extLst>
          </p:cNvPr>
          <p:cNvSpPr txBox="1">
            <a:spLocks/>
          </p:cNvSpPr>
          <p:nvPr/>
        </p:nvSpPr>
        <p:spPr>
          <a:xfrm>
            <a:off x="1258956" y="4785066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Ensures adherence to IMO program methodology, standards, processes and schedule</a:t>
            </a:r>
            <a:endParaRPr lang="en-US" sz="1300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FFDC6BD4-FD4C-7FA4-78F7-65035DE731A3}"/>
              </a:ext>
            </a:extLst>
          </p:cNvPr>
          <p:cNvSpPr txBox="1">
            <a:spLocks/>
          </p:cNvSpPr>
          <p:nvPr/>
        </p:nvSpPr>
        <p:spPr>
          <a:xfrm>
            <a:off x="1258956" y="5320330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Manages all project managers, functional workstream delivery leads</a:t>
            </a:r>
            <a:endParaRPr lang="en-US" sz="13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88CFD7-8AB7-6B7A-E5E9-FBCA440ACA27}"/>
              </a:ext>
            </a:extLst>
          </p:cNvPr>
          <p:cNvCxnSpPr>
            <a:cxnSpLocks/>
          </p:cNvCxnSpPr>
          <p:nvPr/>
        </p:nvCxnSpPr>
        <p:spPr>
          <a:xfrm>
            <a:off x="1258956" y="5834562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F5228A-EA90-AE1B-2091-05F8291B201F}"/>
              </a:ext>
            </a:extLst>
          </p:cNvPr>
          <p:cNvSpPr txBox="1">
            <a:spLocks/>
          </p:cNvSpPr>
          <p:nvPr/>
        </p:nvSpPr>
        <p:spPr>
          <a:xfrm>
            <a:off x="1258956" y="5955997"/>
            <a:ext cx="5003305" cy="29238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Ensures overall delivery to plan</a:t>
            </a:r>
            <a:endParaRPr lang="en-US" sz="13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ECF386-F511-DAA1-35DC-A1C0CC044231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0B3C66-271D-AB86-62DC-1AA9F83C5D80}"/>
              </a:ext>
            </a:extLst>
          </p:cNvPr>
          <p:cNvSpPr txBox="1">
            <a:spLocks/>
          </p:cNvSpPr>
          <p:nvPr/>
        </p:nvSpPr>
        <p:spPr>
          <a:xfrm>
            <a:off x="7858613" y="5505369"/>
            <a:ext cx="3495186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ea typeface="Calibri"/>
                <a:cs typeface="Calibri"/>
                <a:sym typeface="Calibri"/>
              </a:rPr>
              <a:t>Workstream Leads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7389CE-126B-AAD2-6177-5EE3D290FFD2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2636807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CCE0D-957B-3040-EB58-792C4FC9330F}"/>
              </a:ext>
            </a:extLst>
          </p:cNvPr>
          <p:cNvSpPr/>
          <p:nvPr/>
        </p:nvSpPr>
        <p:spPr>
          <a:xfrm>
            <a:off x="2278" y="-1"/>
            <a:ext cx="742122" cy="22298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E5B259-E165-8350-5F5D-8DF4E7341DC0}"/>
              </a:ext>
            </a:extLst>
          </p:cNvPr>
          <p:cNvSpPr/>
          <p:nvPr/>
        </p:nvSpPr>
        <p:spPr>
          <a:xfrm flipH="1">
            <a:off x="7051814" y="0"/>
            <a:ext cx="514018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3783C-528B-8038-E909-F76BAD52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1031839"/>
            <a:ext cx="10094843" cy="590931"/>
          </a:xfrm>
        </p:spPr>
        <p:txBody>
          <a:bodyPr/>
          <a:lstStyle/>
          <a:p>
            <a:r>
              <a:rPr lang="en-GB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IMO</a:t>
            </a:r>
            <a:r>
              <a:rPr lang="en-GB" dirty="0"/>
              <a:t> Communications Lead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CDB1BAB-A1BF-7462-75ED-7937A15369A7}"/>
              </a:ext>
            </a:extLst>
          </p:cNvPr>
          <p:cNvSpPr/>
          <p:nvPr/>
        </p:nvSpPr>
        <p:spPr>
          <a:xfrm>
            <a:off x="7858613" y="179665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REPORTS TO (INTEGRATION)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B475E5B-CE49-61BF-C1B4-A39A5D031095}"/>
              </a:ext>
            </a:extLst>
          </p:cNvPr>
          <p:cNvSpPr txBox="1">
            <a:spLocks/>
          </p:cNvSpPr>
          <p:nvPr/>
        </p:nvSpPr>
        <p:spPr>
          <a:xfrm>
            <a:off x="7858613" y="2209869"/>
            <a:ext cx="3495186" cy="3024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b="0" i="0" u="none" strike="noStrike" cap="none" dirty="0">
                <a:ea typeface="Calibri"/>
                <a:cs typeface="Calibri"/>
                <a:sym typeface="Calibri"/>
              </a:rPr>
              <a:t>IMO Leader/IMO Communications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BBD2F378-9770-A8D4-6913-380328AB16FE}"/>
              </a:ext>
            </a:extLst>
          </p:cNvPr>
          <p:cNvSpPr/>
          <p:nvPr/>
        </p:nvSpPr>
        <p:spPr>
          <a:xfrm>
            <a:off x="7858613" y="2618733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DIRECTION FROM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6E804C73-4922-FF2C-57A2-25E6C9BF0646}"/>
              </a:ext>
            </a:extLst>
          </p:cNvPr>
          <p:cNvSpPr txBox="1">
            <a:spLocks/>
          </p:cNvSpPr>
          <p:nvPr/>
        </p:nvSpPr>
        <p:spPr>
          <a:xfrm>
            <a:off x="7858613" y="3031949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IMO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IMO Communications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C586D4C-3900-E6E1-4634-A689D9553B7C}"/>
              </a:ext>
            </a:extLst>
          </p:cNvPr>
          <p:cNvSpPr/>
          <p:nvPr/>
        </p:nvSpPr>
        <p:spPr>
          <a:xfrm>
            <a:off x="7858613" y="516604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 FROM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75D91A-0A8A-AF73-4587-A8177E15E521}"/>
              </a:ext>
            </a:extLst>
          </p:cNvPr>
          <p:cNvSpPr/>
          <p:nvPr/>
        </p:nvSpPr>
        <p:spPr>
          <a:xfrm>
            <a:off x="115957" y="1019941"/>
            <a:ext cx="514765" cy="5147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6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960799A-8799-4AAE-7AD9-C88E5A224794}"/>
              </a:ext>
            </a:extLst>
          </p:cNvPr>
          <p:cNvCxnSpPr>
            <a:cxnSpLocks/>
          </p:cNvCxnSpPr>
          <p:nvPr/>
        </p:nvCxnSpPr>
        <p:spPr>
          <a:xfrm flipV="1">
            <a:off x="7050986" y="2565516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90D7A32-499B-13C5-D802-B39325A25510}"/>
              </a:ext>
            </a:extLst>
          </p:cNvPr>
          <p:cNvCxnSpPr>
            <a:cxnSpLocks/>
          </p:cNvCxnSpPr>
          <p:nvPr/>
        </p:nvCxnSpPr>
        <p:spPr>
          <a:xfrm flipV="1">
            <a:off x="7050986" y="511283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3278026-8F67-CF72-ECC4-B1F68F8A35B8}"/>
              </a:ext>
            </a:extLst>
          </p:cNvPr>
          <p:cNvSpPr txBox="1">
            <a:spLocks/>
          </p:cNvSpPr>
          <p:nvPr/>
        </p:nvSpPr>
        <p:spPr>
          <a:xfrm>
            <a:off x="1258956" y="2110260"/>
            <a:ext cx="5003305" cy="6924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Responsible for creation of all messaging and communications (internal/external) focused on announcement, day 1, and ongoing 	</a:t>
            </a:r>
            <a:endParaRPr lang="en-US" sz="13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1A6C14-19AF-B3E3-F907-3B7DD5FC11DB}"/>
              </a:ext>
            </a:extLst>
          </p:cNvPr>
          <p:cNvCxnSpPr>
            <a:cxnSpLocks/>
          </p:cNvCxnSpPr>
          <p:nvPr/>
        </p:nvCxnSpPr>
        <p:spPr>
          <a:xfrm>
            <a:off x="1258956" y="3609180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9356D6-4827-C192-0D8B-5174368E28C0}"/>
              </a:ext>
            </a:extLst>
          </p:cNvPr>
          <p:cNvCxnSpPr>
            <a:cxnSpLocks/>
          </p:cNvCxnSpPr>
          <p:nvPr/>
        </p:nvCxnSpPr>
        <p:spPr>
          <a:xfrm>
            <a:off x="1258956" y="2907417"/>
            <a:ext cx="513853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4278AAC-DAAE-D71B-31D0-B55916326C5A}"/>
              </a:ext>
            </a:extLst>
          </p:cNvPr>
          <p:cNvSpPr txBox="1">
            <a:spLocks/>
          </p:cNvSpPr>
          <p:nvPr/>
        </p:nvSpPr>
        <p:spPr>
          <a:xfrm>
            <a:off x="1258956" y="3012077"/>
            <a:ext cx="5003305" cy="49244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Ensures communications requirements are identified and addressed</a:t>
            </a:r>
            <a:endParaRPr lang="en-US" sz="1300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1FB9528-3C45-8077-09F0-4B40E721EFAB}"/>
              </a:ext>
            </a:extLst>
          </p:cNvPr>
          <p:cNvSpPr txBox="1">
            <a:spLocks/>
          </p:cNvSpPr>
          <p:nvPr/>
        </p:nvSpPr>
        <p:spPr>
          <a:xfrm>
            <a:off x="1258956" y="3713841"/>
            <a:ext cx="5003305" cy="49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300" dirty="0">
                <a:sym typeface="Calibri"/>
              </a:rPr>
              <a:t>Serves as communications workstream lead and project manager</a:t>
            </a:r>
            <a:endParaRPr lang="en-US" sz="13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19A2D7-919E-7169-2962-AF829AF06927}"/>
              </a:ext>
            </a:extLst>
          </p:cNvPr>
          <p:cNvSpPr txBox="1">
            <a:spLocks/>
          </p:cNvSpPr>
          <p:nvPr/>
        </p:nvSpPr>
        <p:spPr>
          <a:xfrm>
            <a:off x="7858613" y="5579262"/>
            <a:ext cx="3495186" cy="49244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Workstream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Integration Program Manager, IMO</a:t>
            </a:r>
            <a:endParaRPr lang="en-US" sz="1300" b="0" i="0" u="none" strike="noStrike" cap="none" dirty="0">
              <a:ea typeface="Calibri"/>
              <a:cs typeface="Calibri"/>
              <a:sym typeface="Calibri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CA9BBB7-C8E7-0A25-03C9-8D2CCBA93EF4}"/>
              </a:ext>
            </a:extLst>
          </p:cNvPr>
          <p:cNvSpPr/>
          <p:nvPr/>
        </p:nvSpPr>
        <p:spPr>
          <a:xfrm>
            <a:off x="7858613" y="3830879"/>
            <a:ext cx="3495186" cy="36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PARTNERED WITH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1814965-5CE2-AF5D-705F-2E86D1B623C2}"/>
              </a:ext>
            </a:extLst>
          </p:cNvPr>
          <p:cNvSpPr txBox="1">
            <a:spLocks/>
          </p:cNvSpPr>
          <p:nvPr/>
        </p:nvSpPr>
        <p:spPr>
          <a:xfrm>
            <a:off x="7858613" y="4244095"/>
            <a:ext cx="3495186" cy="6924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IMO Communications Leader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IMO Business Leads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00" dirty="0">
                <a:latin typeface="Century Gothic" panose="020B0502020202020204" pitchFamily="34" charset="0"/>
                <a:cs typeface="Calibri"/>
                <a:sym typeface="Calibri"/>
              </a:rPr>
              <a:t>Integration Program Manager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C77C80-29A4-D360-B979-609B37FB8FA5}"/>
              </a:ext>
            </a:extLst>
          </p:cNvPr>
          <p:cNvCxnSpPr>
            <a:cxnSpLocks/>
          </p:cNvCxnSpPr>
          <p:nvPr/>
        </p:nvCxnSpPr>
        <p:spPr>
          <a:xfrm flipV="1">
            <a:off x="7050986" y="3777662"/>
            <a:ext cx="5140186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8E05C6-F50E-5F4C-0115-9832948F4720}"/>
              </a:ext>
            </a:extLst>
          </p:cNvPr>
          <p:cNvSpPr txBox="1"/>
          <p:nvPr/>
        </p:nvSpPr>
        <p:spPr>
          <a:xfrm>
            <a:off x="346267" y="6415801"/>
            <a:ext cx="37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© Copyright 100-Day Advisors       MandAPlaybook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rPr>
              <a:t>.com </a:t>
            </a:r>
          </a:p>
        </p:txBody>
      </p:sp>
    </p:spTree>
    <p:extLst>
      <p:ext uri="{BB962C8B-B14F-4D97-AF65-F5344CB8AC3E}">
        <p14:creationId xmlns:p14="http://schemas.microsoft.com/office/powerpoint/2010/main" val="1873801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D0877D-E794-B0AC-9B15-04977BEFC059}"/>
              </a:ext>
            </a:extLst>
          </p:cNvPr>
          <p:cNvSpPr/>
          <p:nvPr/>
        </p:nvSpPr>
        <p:spPr>
          <a:xfrm flipH="1" flipV="1">
            <a:off x="0" y="-16586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entury Gothic" panose="020B0502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25B3ED-334D-BF85-C9F9-D951C8E79F9C}"/>
              </a:ext>
            </a:extLst>
          </p:cNvPr>
          <p:cNvCxnSpPr>
            <a:cxnSpLocks/>
          </p:cNvCxnSpPr>
          <p:nvPr/>
        </p:nvCxnSpPr>
        <p:spPr>
          <a:xfrm>
            <a:off x="2033452" y="3429000"/>
            <a:ext cx="8125097" cy="0"/>
          </a:xfrm>
          <a:prstGeom prst="line">
            <a:avLst/>
          </a:prstGeom>
          <a:ln>
            <a:solidFill>
              <a:schemeClr val="bg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83972AAD-0D9E-A3F6-A154-A47FBADD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0" y="1988591"/>
            <a:ext cx="6553200" cy="923330"/>
          </a:xfrm>
          <a:ln>
            <a:noFill/>
          </a:ln>
        </p:spPr>
        <p:txBody>
          <a:bodyPr/>
          <a:lstStyle/>
          <a:p>
            <a:r>
              <a:rPr lang="en-GB" sz="6000" b="1" dirty="0">
                <a:solidFill>
                  <a:schemeClr val="bg1"/>
                </a:solidFill>
              </a:rPr>
              <a:t>thank </a:t>
            </a:r>
            <a:r>
              <a:rPr lang="en-GB" sz="6000" b="1" dirty="0"/>
              <a:t>you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A6988A-C8D7-2253-9B96-95E1D259B18A}"/>
              </a:ext>
            </a:extLst>
          </p:cNvPr>
          <p:cNvSpPr/>
          <p:nvPr/>
        </p:nvSpPr>
        <p:spPr>
          <a:xfrm>
            <a:off x="4959611" y="2938191"/>
            <a:ext cx="2505062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contact us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BFA877-B212-69EA-A738-34ADAA2AF9B7}"/>
              </a:ext>
            </a:extLst>
          </p:cNvPr>
          <p:cNvGrpSpPr/>
          <p:nvPr/>
        </p:nvGrpSpPr>
        <p:grpSpPr>
          <a:xfrm>
            <a:off x="4138048" y="3639552"/>
            <a:ext cx="1020866" cy="932022"/>
            <a:chOff x="8194415" y="4503097"/>
            <a:chExt cx="490809" cy="49080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F553FDF-DB56-EA69-B465-D5BFADCF462B}"/>
                </a:ext>
              </a:extLst>
            </p:cNvPr>
            <p:cNvSpPr/>
            <p:nvPr/>
          </p:nvSpPr>
          <p:spPr>
            <a:xfrm>
              <a:off x="8194415" y="4503097"/>
              <a:ext cx="490809" cy="490809"/>
            </a:xfrm>
            <a:prstGeom prst="ellipse">
              <a:avLst/>
            </a:prstGeom>
            <a:solidFill>
              <a:schemeClr val="accent2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7" name="Graphic 6" descr="Envelope outline">
              <a:extLst>
                <a:ext uri="{FF2B5EF4-FFF2-40B4-BE49-F238E27FC236}">
                  <a16:creationId xmlns:a16="http://schemas.microsoft.com/office/drawing/2014/main" id="{F062DF9D-86D3-11C7-8161-339C6F62D1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90234" y="4598916"/>
              <a:ext cx="299170" cy="29917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106667-66C7-4024-EA24-9A4E2C3DF623}"/>
              </a:ext>
            </a:extLst>
          </p:cNvPr>
          <p:cNvGrpSpPr/>
          <p:nvPr/>
        </p:nvGrpSpPr>
        <p:grpSpPr>
          <a:xfrm>
            <a:off x="7387874" y="3623786"/>
            <a:ext cx="1020866" cy="947126"/>
            <a:chOff x="9132829" y="4520107"/>
            <a:chExt cx="490809" cy="49080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4B67E3-1F6F-2312-2710-D0AB644EC956}"/>
                </a:ext>
              </a:extLst>
            </p:cNvPr>
            <p:cNvSpPr/>
            <p:nvPr/>
          </p:nvSpPr>
          <p:spPr>
            <a:xfrm>
              <a:off x="9132829" y="4520107"/>
              <a:ext cx="490809" cy="490809"/>
            </a:xfrm>
            <a:prstGeom prst="ellipse">
              <a:avLst/>
            </a:prstGeom>
            <a:solidFill>
              <a:schemeClr val="accent3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3" name="Graphic 12" descr="@ outline">
              <a:extLst>
                <a:ext uri="{FF2B5EF4-FFF2-40B4-BE49-F238E27FC236}">
                  <a16:creationId xmlns:a16="http://schemas.microsoft.com/office/drawing/2014/main" id="{1AABF422-1B6E-7FEC-91E3-E6A2CCB9EC1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11711" y="4598988"/>
              <a:ext cx="333046" cy="333046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5CC47-77B1-03A8-A9FF-CE336CDFEDB9}"/>
              </a:ext>
            </a:extLst>
          </p:cNvPr>
          <p:cNvSpPr/>
          <p:nvPr/>
        </p:nvSpPr>
        <p:spPr>
          <a:xfrm>
            <a:off x="3024301" y="4631672"/>
            <a:ext cx="3071699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D38698-C95D-E703-4FA3-9D406125ADA9}"/>
              </a:ext>
            </a:extLst>
          </p:cNvPr>
          <p:cNvSpPr/>
          <p:nvPr/>
        </p:nvSpPr>
        <p:spPr>
          <a:xfrm>
            <a:off x="6289377" y="4631673"/>
            <a:ext cx="3316780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D3D9B9-2165-9CD3-0D53-13BC9405E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288" y="75576"/>
            <a:ext cx="3130658" cy="208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42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Joe Aberger File 5">
      <a:dk1>
        <a:srgbClr val="000000"/>
      </a:dk1>
      <a:lt1>
        <a:srgbClr val="FFFFFF"/>
      </a:lt1>
      <a:dk2>
        <a:srgbClr val="44546A"/>
      </a:dk2>
      <a:lt2>
        <a:srgbClr val="000000"/>
      </a:lt2>
      <a:accent1>
        <a:srgbClr val="929292"/>
      </a:accent1>
      <a:accent2>
        <a:srgbClr val="D5D5D5"/>
      </a:accent2>
      <a:accent3>
        <a:srgbClr val="EAEAEA"/>
      </a:accent3>
      <a:accent4>
        <a:srgbClr val="009192"/>
      </a:accent4>
      <a:accent5>
        <a:srgbClr val="929000"/>
      </a:accent5>
      <a:accent6>
        <a:srgbClr val="70AD47"/>
      </a:accent6>
      <a:hlink>
        <a:srgbClr val="D783FF"/>
      </a:hlink>
      <a:folHlink>
        <a:srgbClr val="73FD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b="1" dirty="0" smtClean="0">
            <a:latin typeface="Century Gothic" panose="020B0502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0" tIns="45720" rIns="91440" bIns="45720" rtlCol="0">
        <a:spAutoFit/>
      </a:bodyPr>
      <a:lstStyle>
        <a:defPPr marL="342900" indent="-342900" algn="l">
          <a:lnSpc>
            <a:spcPct val="200000"/>
          </a:lnSpc>
          <a:buFont typeface="+mj-lt"/>
          <a:buAutoNum type="arabicPeriod"/>
          <a:defRPr dirty="0">
            <a:solidFill>
              <a:schemeClr val="tx1">
                <a:lumMod val="85000"/>
                <a:lumOff val="15000"/>
              </a:schemeClr>
            </a:solidFill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698</Words>
  <Application>Microsoft Office PowerPoint</Application>
  <PresentationFormat>Widescreen</PresentationFormat>
  <Paragraphs>150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Avenir Book</vt:lpstr>
      <vt:lpstr>Calibri</vt:lpstr>
      <vt:lpstr>Century Gothic</vt:lpstr>
      <vt:lpstr>Garamond</vt:lpstr>
      <vt:lpstr>Museo Sans 100</vt:lpstr>
      <vt:lpstr>Raleway</vt:lpstr>
      <vt:lpstr>System Font Regular</vt:lpstr>
      <vt:lpstr>Times New Roman</vt:lpstr>
      <vt:lpstr>Wingdings</vt:lpstr>
      <vt:lpstr>Office Theme</vt:lpstr>
      <vt:lpstr>Integration Management Office (IMO)  Roles &amp; Responsibilities</vt:lpstr>
      <vt:lpstr>IMO Roles</vt:lpstr>
      <vt:lpstr>IMO Leader</vt:lpstr>
      <vt:lpstr>IMO Business Leads</vt:lpstr>
      <vt:lpstr>IMO Finance &amp; Communications Leads</vt:lpstr>
      <vt:lpstr>IMO Technology Lead</vt:lpstr>
      <vt:lpstr>IMO Program Manager</vt:lpstr>
      <vt:lpstr>IMO Communications Lead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 Jones</dc:title>
  <dc:creator>donna rs</dc:creator>
  <cp:lastModifiedBy>Joseph Aberger</cp:lastModifiedBy>
  <cp:revision>93</cp:revision>
  <cp:lastPrinted>2023-09-08T15:35:53Z</cp:lastPrinted>
  <dcterms:created xsi:type="dcterms:W3CDTF">2020-02-06T19:13:26Z</dcterms:created>
  <dcterms:modified xsi:type="dcterms:W3CDTF">2026-07-23T14:53:41Z</dcterms:modified>
</cp:coreProperties>
</file>